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65" r:id="rId3"/>
    <p:sldId id="273" r:id="rId4"/>
    <p:sldId id="266" r:id="rId5"/>
    <p:sldId id="275" r:id="rId6"/>
    <p:sldId id="279" r:id="rId7"/>
    <p:sldId id="257" r:id="rId8"/>
    <p:sldId id="258" r:id="rId9"/>
    <p:sldId id="259" r:id="rId10"/>
    <p:sldId id="260" r:id="rId11"/>
    <p:sldId id="261" r:id="rId12"/>
    <p:sldId id="289" r:id="rId13"/>
    <p:sldId id="290" r:id="rId14"/>
    <p:sldId id="291" r:id="rId15"/>
    <p:sldId id="276" r:id="rId16"/>
    <p:sldId id="280" r:id="rId17"/>
    <p:sldId id="262" r:id="rId18"/>
    <p:sldId id="281" r:id="rId19"/>
    <p:sldId id="267" r:id="rId20"/>
    <p:sldId id="287" r:id="rId21"/>
    <p:sldId id="264" r:id="rId22"/>
    <p:sldId id="288" r:id="rId23"/>
    <p:sldId id="269" r:id="rId24"/>
    <p:sldId id="268" r:id="rId25"/>
    <p:sldId id="270" r:id="rId26"/>
    <p:sldId id="277" r:id="rId27"/>
    <p:sldId id="282" r:id="rId28"/>
    <p:sldId id="271" r:id="rId29"/>
    <p:sldId id="278" r:id="rId30"/>
    <p:sldId id="272" r:id="rId31"/>
    <p:sldId id="283" r:id="rId32"/>
    <p:sldId id="284" r:id="rId33"/>
    <p:sldId id="286" r:id="rId34"/>
    <p:sldId id="285" r:id="rId35"/>
    <p:sldId id="274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0B8863A-9BE5-4285-9B78-210E712591B6}">
          <p14:sldIdLst>
            <p14:sldId id="256"/>
            <p14:sldId id="265"/>
            <p14:sldId id="273"/>
            <p14:sldId id="266"/>
            <p14:sldId id="275"/>
            <p14:sldId id="279"/>
            <p14:sldId id="257"/>
            <p14:sldId id="258"/>
            <p14:sldId id="259"/>
            <p14:sldId id="260"/>
            <p14:sldId id="261"/>
            <p14:sldId id="289"/>
            <p14:sldId id="290"/>
            <p14:sldId id="291"/>
            <p14:sldId id="276"/>
            <p14:sldId id="280"/>
            <p14:sldId id="262"/>
            <p14:sldId id="281"/>
            <p14:sldId id="267"/>
            <p14:sldId id="287"/>
            <p14:sldId id="264"/>
            <p14:sldId id="288"/>
            <p14:sldId id="269"/>
            <p14:sldId id="268"/>
            <p14:sldId id="270"/>
            <p14:sldId id="277"/>
            <p14:sldId id="282"/>
            <p14:sldId id="271"/>
            <p14:sldId id="278"/>
            <p14:sldId id="272"/>
            <p14:sldId id="283"/>
            <p14:sldId id="284"/>
            <p14:sldId id="286"/>
            <p14:sldId id="285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32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3C570E-DD14-4492-BCA1-F6FC85EBF307}" type="datetimeFigureOut">
              <a:rPr lang="ru-RU" smtClean="0"/>
              <a:pPr/>
              <a:t>25.11.2013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3FC36F-BF5F-4B4C-94FE-FE347AF7CC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499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FC36F-BF5F-4B4C-94FE-FE347AF7CC00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333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FC36F-BF5F-4B4C-94FE-FE347AF7CC00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333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FC36F-BF5F-4B4C-94FE-FE347AF7CC00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333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FC36F-BF5F-4B4C-94FE-FE347AF7CC00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333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FC36F-BF5F-4B4C-94FE-FE347AF7CC00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333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FC36F-BF5F-4B4C-94FE-FE347AF7CC00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333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25.11.2013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npriroda.cap.r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npark21.ru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sv\Рабочий стол\Обои для презентаций\5___\126 фоны для презентаций\Рисунок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4344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2013 – Год охраны окружающей среды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2420888"/>
            <a:ext cx="8424936" cy="22322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70000" lnSpcReduction="20000"/>
          </a:bodyPr>
          <a:lstStyle/>
          <a:p>
            <a:r>
              <a:rPr lang="ru-RU" sz="5100" b="1" dirty="0" smtClean="0">
                <a:ln>
                  <a:solidFill>
                    <a:schemeClr val="accent1"/>
                  </a:solidFill>
                </a:ln>
                <a:solidFill>
                  <a:srgbClr val="00B050"/>
                </a:solidFill>
              </a:rPr>
              <a:t>«…Нас </a:t>
            </a:r>
            <a:r>
              <a:rPr lang="ru-RU" sz="5100" b="1" dirty="0">
                <a:ln>
                  <a:solidFill>
                    <a:schemeClr val="accent1"/>
                  </a:solidFill>
                </a:ln>
                <a:solidFill>
                  <a:srgbClr val="00B050"/>
                </a:solidFill>
              </a:rPr>
              <a:t>прежнею лаской встречают</a:t>
            </a:r>
          </a:p>
          <a:p>
            <a:r>
              <a:rPr lang="ru-RU" sz="5100" b="1" dirty="0">
                <a:ln>
                  <a:solidFill>
                    <a:schemeClr val="accent1"/>
                  </a:solidFill>
                </a:ln>
                <a:solidFill>
                  <a:srgbClr val="00B050"/>
                </a:solidFill>
              </a:rPr>
              <a:t>Долины, цветы и ручьи,</a:t>
            </a:r>
          </a:p>
          <a:p>
            <a:r>
              <a:rPr lang="ru-RU" sz="5100" b="1" dirty="0">
                <a:ln>
                  <a:solidFill>
                    <a:schemeClr val="accent1"/>
                  </a:solidFill>
                </a:ln>
                <a:solidFill>
                  <a:srgbClr val="00B050"/>
                </a:solidFill>
              </a:rPr>
              <a:t>И звезды все так же сияют,</a:t>
            </a:r>
          </a:p>
          <a:p>
            <a:r>
              <a:rPr lang="ru-RU" sz="5100" b="1" dirty="0">
                <a:ln>
                  <a:solidFill>
                    <a:schemeClr val="accent1"/>
                  </a:solidFill>
                </a:ln>
                <a:solidFill>
                  <a:srgbClr val="00B050"/>
                </a:solidFill>
              </a:rPr>
              <a:t>О том же поют </a:t>
            </a:r>
            <a:r>
              <a:rPr lang="ru-RU" sz="5100" b="1" dirty="0" smtClean="0">
                <a:ln>
                  <a:solidFill>
                    <a:schemeClr val="accent1"/>
                  </a:solidFill>
                </a:ln>
                <a:solidFill>
                  <a:srgbClr val="00B050"/>
                </a:solidFill>
              </a:rPr>
              <a:t>соловьи…»</a:t>
            </a:r>
          </a:p>
          <a:p>
            <a:endParaRPr lang="ru-RU" sz="2500" dirty="0"/>
          </a:p>
        </p:txBody>
      </p:sp>
      <p:pic>
        <p:nvPicPr>
          <p:cNvPr id="5" name="Анатолийi_Кирияк_-_Микаэл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529560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3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sv\Рабочий стол\Обои для презентаций\5___\126 фоны для презентаций\Рисунок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5616624" cy="4344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2013 – Год охраны окружающей среды</a:t>
            </a:r>
            <a:endParaRPr lang="ru-RU" sz="2400" b="1" dirty="0">
              <a:solidFill>
                <a:srgbClr val="00B050"/>
              </a:solidFill>
            </a:endParaRPr>
          </a:p>
        </p:txBody>
      </p:sp>
      <p:pic>
        <p:nvPicPr>
          <p:cNvPr id="4098" name="Picture 2" descr="C:\Documents and Settings\ssv\Рабочий стол\СИО_природа\34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2996952"/>
            <a:ext cx="4136775" cy="27363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7"/>
          <p:cNvSpPr txBox="1">
            <a:spLocks/>
          </p:cNvSpPr>
          <p:nvPr/>
        </p:nvSpPr>
        <p:spPr>
          <a:xfrm>
            <a:off x="251520" y="5743592"/>
            <a:ext cx="4490130" cy="7817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Корабельная роща Сотниковского лесничества. Дубрава «Екатерининская роща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 1968 г.</a:t>
            </a:r>
          </a:p>
          <a:p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ГИА ЧР. Коллекция фотодокументов. 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03427</a:t>
            </a:r>
          </a:p>
        </p:txBody>
      </p:sp>
      <p:pic>
        <p:nvPicPr>
          <p:cNvPr id="4099" name="Picture 3" descr="C:\Documents and Settings\ssv\Рабочий стол\СИО_природа\71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650" y="1772816"/>
            <a:ext cx="4137727" cy="25358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одзаголовок 7"/>
          <p:cNvSpPr txBox="1">
            <a:spLocks/>
          </p:cNvSpPr>
          <p:nvPr/>
        </p:nvSpPr>
        <p:spPr>
          <a:xfrm>
            <a:off x="4741649" y="4446867"/>
            <a:ext cx="4137727" cy="5663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 </a:t>
            </a:r>
            <a:r>
              <a:rPr lang="ru-RU" sz="1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Шемаров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Фотоэтюд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«Тишина». 1974 г.</a:t>
            </a:r>
          </a:p>
          <a:p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ГИА ЧР. Коллекция фотодокументов. 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07181</a:t>
            </a:r>
          </a:p>
        </p:txBody>
      </p:sp>
    </p:spTree>
    <p:extLst>
      <p:ext uri="{BB962C8B-B14F-4D97-AF65-F5344CB8AC3E}">
        <p14:creationId xmlns:p14="http://schemas.microsoft.com/office/powerpoint/2010/main" val="341404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sv\Рабочий стол\Обои для презентаций\5___\126 фоны для презентаций\Рисунок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5616624" cy="4344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2013 – Год охраны окружающей среды</a:t>
            </a:r>
            <a:endParaRPr lang="ru-RU" sz="2400" b="1" dirty="0">
              <a:solidFill>
                <a:srgbClr val="00B050"/>
              </a:solidFill>
            </a:endParaRPr>
          </a:p>
        </p:txBody>
      </p:sp>
      <p:pic>
        <p:nvPicPr>
          <p:cNvPr id="5122" name="Picture 2" descr="C:\Documents and Settings\ssv\Рабочий стол\СИО_природа\74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55" y="1700808"/>
            <a:ext cx="3779013" cy="28083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7"/>
          <p:cNvSpPr txBox="1">
            <a:spLocks/>
          </p:cNvSpPr>
          <p:nvPr/>
        </p:nvSpPr>
        <p:spPr>
          <a:xfrm>
            <a:off x="153878" y="4581128"/>
            <a:ext cx="4490130" cy="5663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Егоров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Фотоэтюд «Земля чувашская». 1975 г.</a:t>
            </a:r>
          </a:p>
          <a:p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ГИА ЧР. Коллекция фотодокументов. 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07425</a:t>
            </a:r>
          </a:p>
        </p:txBody>
      </p:sp>
      <p:pic>
        <p:nvPicPr>
          <p:cNvPr id="5123" name="Picture 3" descr="C:\Documents and Settings\ssv\Рабочий стол\СИО_природа\75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8" y="2780928"/>
            <a:ext cx="4104454" cy="27363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одзаголовок 7"/>
          <p:cNvSpPr txBox="1">
            <a:spLocks/>
          </p:cNvSpPr>
          <p:nvPr/>
        </p:nvSpPr>
        <p:spPr>
          <a:xfrm>
            <a:off x="4474358" y="5589240"/>
            <a:ext cx="4490130" cy="5663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Никитин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Природа края (на озере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1972 г.</a:t>
            </a:r>
          </a:p>
          <a:p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ГИА ЧР. Коллекция фотодокументов. 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07508</a:t>
            </a:r>
          </a:p>
        </p:txBody>
      </p:sp>
    </p:spTree>
    <p:extLst>
      <p:ext uri="{BB962C8B-B14F-4D97-AF65-F5344CB8AC3E}">
        <p14:creationId xmlns:p14="http://schemas.microsoft.com/office/powerpoint/2010/main" val="418465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sv\Рабочий стол\Обои для презентаций\5___\126 фоны для презентаций\Рисунок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5616624" cy="4344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2013 – Год охраны окружающей среды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6" name="Подзаголовок 7"/>
          <p:cNvSpPr txBox="1">
            <a:spLocks/>
          </p:cNvSpPr>
          <p:nvPr/>
        </p:nvSpPr>
        <p:spPr>
          <a:xfrm>
            <a:off x="4644010" y="5445224"/>
            <a:ext cx="4176461" cy="5663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Фотоэтюд «Сторона родная». 2007 г.</a:t>
            </a:r>
          </a:p>
          <a:p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ГИА ЧР. Коллекция фотодокументов. </a:t>
            </a:r>
            <a:endParaRPr lang="ru-RU" sz="1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\\Server\public\ИЗ_ЖИЗНИ_АРХИВА\наше_фото\2007\2007_06_06_ Козловка\IMG_58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44825"/>
            <a:ext cx="4680519" cy="35100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\\Server\public\ИЗ_ЖИЗНИ_АРХИВА\наше_фото\2007\2007_06_06_ Козловка\IMG_59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63" y="2564904"/>
            <a:ext cx="4615484" cy="346126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55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sv\Рабочий стол\Обои для презентаций\5___\126 фоны для презентаций\Рисунок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5616624" cy="4344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2013 – Год охраны окружающей среды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6" name="Подзаголовок 7"/>
          <p:cNvSpPr txBox="1">
            <a:spLocks/>
          </p:cNvSpPr>
          <p:nvPr/>
        </p:nvSpPr>
        <p:spPr>
          <a:xfrm>
            <a:off x="246991" y="4448028"/>
            <a:ext cx="3532921" cy="9971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Утренний туман.  Национальный природный парк «Ч</a:t>
            </a:r>
            <a:r>
              <a:rPr lang="vi-VN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ваш в</a:t>
            </a:r>
            <a:r>
              <a:rPr lang="vi-VN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r>
              <a:rPr lang="ru-RU" sz="1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рман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ĕ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 2013 г.</a:t>
            </a:r>
          </a:p>
          <a:p>
            <a:r>
              <a:rPr lang="en-US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en-US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://npark21.ru/</a:t>
            </a:r>
            <a:endParaRPr lang="ru-RU" sz="1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3" name="Picture 5" descr="\\Server\public\ИЗ_ЖИЗНИ_АРХИВА\наше_фото\2013\2013_08_29_поездка в Марпосад\DSC_05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709311"/>
            <a:ext cx="5184576" cy="345599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одзаголовок 7"/>
          <p:cNvSpPr txBox="1">
            <a:spLocks/>
          </p:cNvSpPr>
          <p:nvPr/>
        </p:nvSpPr>
        <p:spPr>
          <a:xfrm>
            <a:off x="3707904" y="6175059"/>
            <a:ext cx="5184576" cy="5663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 здравствует лето! 2013 г.</a:t>
            </a:r>
          </a:p>
          <a:p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ГИА ЧР. Коллекция фотодокументов. </a:t>
            </a:r>
            <a:endParaRPr lang="ru-RU" sz="1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91" y="1617353"/>
            <a:ext cx="3759882" cy="281975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732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sv\Рабочий стол\Обои для презентаций\5___\126 фоны для презентаций\Рисунок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5616624" cy="4344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2013 – Год охраны окружающей среды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6" name="Подзаголовок 7"/>
          <p:cNvSpPr txBox="1">
            <a:spLocks/>
          </p:cNvSpPr>
          <p:nvPr/>
        </p:nvSpPr>
        <p:spPr>
          <a:xfrm>
            <a:off x="179512" y="5312124"/>
            <a:ext cx="3545234" cy="8248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 на р. Волга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 г. Мариинский Посад. 2013 г.</a:t>
            </a:r>
          </a:p>
          <a:p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ГИА ЧР. Коллекция фотодокументов. </a:t>
            </a:r>
            <a:endParaRPr lang="ru-RU" sz="1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5" descr="\\Server\public\ИЗ_ЖИЗНИ_АРХИВА\наше_фото\2013\2013_08_29_поездка в Марпосад\DSC_05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5383758" cy="35887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Server\public\ИЗ_ЖИЗНИ_АРХИВА\наше_фото\2013\2013_08_29_поездка в Марпосад\DSC_04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746" y="3032578"/>
            <a:ext cx="5239742" cy="34927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62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sv\Рабочий стол\Обои для презентаций\5___\126 фоны для презентаций\Рисунок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5616624" cy="4344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2013 – Год охраны окружающей среды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2348880"/>
            <a:ext cx="914399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Times New Roman" pitchFamily="16" charset="0"/>
              <a:buNone/>
              <a:defRPr/>
            </a:pPr>
            <a:r>
              <a:rPr lang="ru-RU" sz="4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Раздел </a:t>
            </a:r>
            <a:r>
              <a:rPr lang="en-US" sz="4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ru-RU" sz="4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>
              <a:buFont typeface="Times New Roman" pitchFamily="16" charset="0"/>
              <a:buNone/>
              <a:defRPr/>
            </a:pPr>
            <a:r>
              <a:rPr lang="ru-RU" sz="54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ФЛОРА И ФАУНА РОДНОГО КРАЯ</a:t>
            </a:r>
            <a:endParaRPr lang="ru-RU" sz="5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40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sv\Рабочий стол\Обои для презентаций\5___\126 фоны для презентаций\Рисунок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5616624" cy="4344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2013 – Год охраны окружающей среды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628800"/>
            <a:ext cx="8496944" cy="48320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/>
              <a:t>	</a:t>
            </a:r>
            <a:r>
              <a:rPr lang="ru-RU" sz="11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Растительный </a:t>
            </a:r>
            <a:r>
              <a:rPr lang="ru-RU" sz="1100" b="1" u="sng" dirty="0">
                <a:latin typeface="Arial" panose="020B0604020202020204" pitchFamily="34" charset="0"/>
                <a:cs typeface="Arial" panose="020B0604020202020204" pitchFamily="34" charset="0"/>
              </a:rPr>
              <a:t>мир.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Леса на территории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Чувашской Республики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расположены неравномерно: в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северной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части представлены в виде отдельных куртин, а к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юго-западу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переходят в сплошные лесные массивы. Лесистость колеблется от 4,3%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66,6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%. 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В целом по республике лесистость составляет 32,3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%.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Общая площадь лесов 632,3 тыс.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га. Покрытые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лесной растительностью земли занимают 559,2 тыс. га и представлены в основном насаждениями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естественного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происхождения. Насаждения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искусственного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происхождения, преобладающей частью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которых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являются культуры сосны и дуба, составляют 33,4% от покрытой лесной растительностью земель. В 2010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г. в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результате лесных пожаров площадь земель, покрытых лесной растительностью, уменьшилась на 1119 га.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Комплекс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проведения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лесоводственных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организационно-технических и экономических мероприятий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, направленных на сохранение и воспроизводство лесов, предусмотрен в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республиканской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целевой программе «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Леса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Чувашии на 2008–2011 годы». Разработан Лесной план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Чувашской Республики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2008–2018 гг.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В нём определены мероприятия по осуществлению планируемого освоения лесов. </a:t>
            </a:r>
          </a:p>
          <a:p>
            <a:pPr algn="just"/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	По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особенностям распределения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растительного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покрова территория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Чувашской Республики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делится на ряд районов.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Заволжский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хвойный район покрыт сосняками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различного типа. Около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65% всей площади района занимают сосняки-брусничники и сосняки-черничники. В этих типах сосняков развит сплошной моховой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покров. Леса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Заволжья имеют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водоохранное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и рекреационное значение. </a:t>
            </a:r>
          </a:p>
          <a:p>
            <a:pPr algn="just"/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	К югу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от Волги расположен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Приволжский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дубравно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-лесостепной район, занимающий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около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1/3 территории республики. Среди лесов преобладают дубравы, выполняющие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водоохранные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и почвозащитные функции. Встречаются чистые дубравы и дубравы с липой, клёнами, вязами, а в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западных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частях – с ясенем. </a:t>
            </a:r>
            <a:endParaRPr lang="ru-RU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Южнее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линии Порецкое–Вурнары и на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восток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от Суры расположен </a:t>
            </a:r>
            <a:r>
              <a:rPr lang="ru-RU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Присурский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хвойный район – уникальный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биогеоцентрический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комплекс. В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северной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части произрастают великовозрастные ельники, остальная территория занята сосной, берёзой, осиной. Наряду с широко распространёнными здесь встречаются редкие виды травянистых растений: щитовник австрийский,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гроздовник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многораздельный, представители семейства орхидных. С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1997 г.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функционирует Государственный природный заповедник «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Присурский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». </a:t>
            </a:r>
          </a:p>
          <a:p>
            <a:pPr algn="just"/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	На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территории республики произрастает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около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200 видов сорных, рудеральных (растения нарушенных местообитаний), адвентивных (связанных с деятельностью человека) видов. </a:t>
            </a:r>
          </a:p>
          <a:p>
            <a:pPr algn="just"/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	В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Красную книгу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Чувашской Республики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включены 243 вида и 1 подвид растений и грибов. Среди них 195 видов по­крыто­семенных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растений,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хвойных – 2 вида и 1 подвид, папоротников – 11 видов, плаунов – 4, водорослей – 2, грибов – 29. </a:t>
            </a:r>
          </a:p>
          <a:p>
            <a:pPr algn="just"/>
            <a:r>
              <a:rPr lang="ru-RU" sz="1000" dirty="0" smtClean="0"/>
              <a:t>	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308885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sv\Рабочий стол\Обои для презентаций\5___\126 фоны для презентаций\Рисунок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5616624" cy="4344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2013 – Год охраны окружающей среды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1605" y="1671766"/>
            <a:ext cx="8352928" cy="44935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1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Животный </a:t>
            </a:r>
            <a:r>
              <a:rPr lang="ru-RU" sz="1100" b="1" u="sng" dirty="0">
                <a:latin typeface="Arial" panose="020B0604020202020204" pitchFamily="34" charset="0"/>
                <a:cs typeface="Arial" panose="020B0604020202020204" pitchFamily="34" charset="0"/>
              </a:rPr>
              <a:t>мир.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Особенности состава фауны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беспозвоночных Чувашской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Республики определяются расположением региона на стыке нескольких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ландшафтных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зон.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территории Чувашии выявлены следующие таксоны беспозвоночных животных: 51 вид одноклеточных, 31 – червей, 41 – моллюсков, более 4500 видов членистоногих. </a:t>
            </a:r>
          </a:p>
          <a:p>
            <a:pPr algn="just"/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	В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Чувашии обитают типичные для лесостепи позвоночные животные, особенностью является наличие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значительного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числа летучих мышей, сонь, медведя и рыси. Обитают крапчатый суслик, большой тушканчик, степная пеструшка, сурок, слепыш и серый хомячок – типичные степные формы. Часть животных относится к фауне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южной тайги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северные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виды), ядро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которой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составляют такие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виды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, как лось, красная полёвка, бурундук, глухарь, рябчик, гоголь, ястребиная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сова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, мохноногий сыч, трёхпалый и чёрный дятлы,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клёст-еловик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, щур, снегирь, свиристель. К этой же группе относятся заяц-беляк, белка-летяга, горностай, свиязь,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дербник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, канюк, белая куропатка, глухарь, рябчик и др.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Южных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видов сравнительно немного.</a:t>
            </a:r>
          </a:p>
          <a:p>
            <a:pPr algn="just"/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	На территории Чувашской Республики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представлены более 50 видов рыб, 10 видов земноводных, 8 – пресмыкающихся, 285 – птиц, более 60 видов млекопитающих. Почти все рыбы водоёмов республики оседлые. Наиболее разнообразна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ихтиофауна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Волги и Суры, малых рек, меньше видов обитает в озёрах и прудах. К очень редким относятся угорь обыкновенный, форель, пелядь. Земноводные Чувашии относятся к 2 отрядам и 5 семействам; наиболее редкими являются чесночница обыкновенная, тритон гребенчатый, жаба серая. 8 видов рептилий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Чувашской Республики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входят в состав 2 отрядов и 5 семейств, в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том числе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очень редкие – черепаха болотная, редкие – ящерица живородящая и медянка. Птицы Чувашии относятся к 19 отрядам. Гнездящихся видов 160, пролётных – 51, зимующих – 37, известных только по литературным данным – 10. Очень редкие гнездящиеся виды составляют 7,6% (обыкновенный ремез и др.); редкие пролётные – 5,5% (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тулес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, большой кроншнеп и др.); очень редкие залётные – 6,5% (белая цапля,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люрик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и др.); редкие зимующие – 4% (подорожник, коноплянка и др.). Млекопитающие относятся к 6 отрядам и 19 семействам; очень редкие виды составляют 21,2% (выхухоль, выдра, каменная куница и др.). </a:t>
            </a:r>
          </a:p>
          <a:p>
            <a:pPr algn="just"/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	Антропогенное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воздействие привело к тому, что численность большинства видов позвоночных в последние годы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снижается. В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Красную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книгу Чувашской Республики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включено 290 видов животных: 161 беспозвоночных и 129 позвоночных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Чувашская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энциклопедия. Чебоксары, 2006</a:t>
            </a:r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452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sv\Рабочий стол\Обои для презентаций\5___\126 фоны для презентаций\Рисунок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5616624" cy="4344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2013 – Год охраны окружающей среды</a:t>
            </a:r>
            <a:endParaRPr lang="ru-RU" sz="2400" b="1" dirty="0">
              <a:solidFill>
                <a:srgbClr val="00B050"/>
              </a:solidFill>
            </a:endParaRPr>
          </a:p>
        </p:txBody>
      </p:sp>
      <p:pic>
        <p:nvPicPr>
          <p:cNvPr id="1028" name="Picture 4" descr="C:\Documents and Settings\ssv\Рабочий стол\СИО_природа\6988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628800"/>
            <a:ext cx="2955070" cy="43924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одзаголовок 7"/>
          <p:cNvSpPr txBox="1">
            <a:spLocks/>
          </p:cNvSpPr>
          <p:nvPr/>
        </p:nvSpPr>
        <p:spPr>
          <a:xfrm>
            <a:off x="1763688" y="5454979"/>
            <a:ext cx="3961632" cy="5663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Природа нашего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края: белка. 1974 г.</a:t>
            </a:r>
          </a:p>
          <a:p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ГИА ЧР. Коллекция фотодокументов. 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06898</a:t>
            </a:r>
          </a:p>
        </p:txBody>
      </p:sp>
      <p:pic>
        <p:nvPicPr>
          <p:cNvPr id="12" name="Picture 3" descr="C:\Documents and Settings\ssv\Рабочий стол\СИО_природа\6898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799"/>
            <a:ext cx="5081752" cy="23401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23528" y="4077072"/>
            <a:ext cx="5081752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Птицы нашего леса. 1973 г.</a:t>
            </a:r>
          </a:p>
          <a:p>
            <a:pPr algn="ctr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ГИА ЧР. Коллекция фотодокументов. № 06898</a:t>
            </a:r>
          </a:p>
        </p:txBody>
      </p:sp>
    </p:spTree>
    <p:extLst>
      <p:ext uri="{BB962C8B-B14F-4D97-AF65-F5344CB8AC3E}">
        <p14:creationId xmlns:p14="http://schemas.microsoft.com/office/powerpoint/2010/main" val="44690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sv\Рабочий стол\Обои для презентаций\5___\126 фоны для презентаций\Рисунок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87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5616624" cy="4344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2013 – Год охраны окружающей среды</a:t>
            </a:r>
            <a:endParaRPr lang="ru-RU" sz="2400" b="1" dirty="0">
              <a:solidFill>
                <a:srgbClr val="00B050"/>
              </a:solidFill>
            </a:endParaRPr>
          </a:p>
        </p:txBody>
      </p:sp>
      <p:pic>
        <p:nvPicPr>
          <p:cNvPr id="2053" name="Picture 5" descr="C:\Documents and Settings\ssv\Рабочий стол\СИО_природа\7391-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700808"/>
            <a:ext cx="4001443" cy="30963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Documents and Settings\ssv\Рабочий стол\СИО_природа\7391-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2708920"/>
            <a:ext cx="4053699" cy="32403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одзаголовок 7"/>
          <p:cNvSpPr txBox="1">
            <a:spLocks/>
          </p:cNvSpPr>
          <p:nvPr/>
        </p:nvSpPr>
        <p:spPr>
          <a:xfrm>
            <a:off x="4716015" y="5949280"/>
            <a:ext cx="4101021" cy="5663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Природа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Чувашии: свиристели. 1974 г. </a:t>
            </a:r>
          </a:p>
          <a:p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ГИА ЧР. Коллекция фотодокументов. 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07391-2</a:t>
            </a:r>
            <a:endParaRPr lang="ru-RU" sz="1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дзаголовок 7"/>
          <p:cNvSpPr txBox="1">
            <a:spLocks/>
          </p:cNvSpPr>
          <p:nvPr/>
        </p:nvSpPr>
        <p:spPr>
          <a:xfrm>
            <a:off x="107504" y="4797152"/>
            <a:ext cx="4608511" cy="5663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Природа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Чувашии: цветы мать-и-мачехи. 1974 г. </a:t>
            </a:r>
          </a:p>
          <a:p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ГИА ЧР. Коллекция фотодокументов. 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07391-1</a:t>
            </a:r>
            <a:endParaRPr lang="ru-RU" sz="1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12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sv\Рабочий стол\Обои для презентаций\5___\126 фоны для презентаций\Рисунок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4344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2013 – Год охраны окружающей среды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484784"/>
            <a:ext cx="8424936" cy="22322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chemeClr val="tx1"/>
                </a:solidFill>
              </a:rPr>
              <a:t>Предисловие</a:t>
            </a:r>
          </a:p>
          <a:p>
            <a:pPr algn="just"/>
            <a:r>
              <a:rPr lang="ru-RU" sz="1400" dirty="0"/>
              <a:t>	</a:t>
            </a:r>
            <a:r>
              <a:rPr lang="ru-RU" sz="1400" dirty="0" smtClean="0"/>
              <a:t> </a:t>
            </a: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844824"/>
            <a:ext cx="8208912" cy="5237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                                                    </a:t>
            </a:r>
            <a:r>
              <a:rPr lang="ru-RU" sz="1300" dirty="0" smtClean="0">
                <a:latin typeface="Comic Sans MS" panose="030F0702030302020204" pitchFamily="66" charset="0"/>
              </a:rPr>
              <a:t>«Есть </a:t>
            </a:r>
            <a:r>
              <a:rPr lang="ru-RU" sz="1300" dirty="0">
                <a:latin typeface="Comic Sans MS" panose="030F0702030302020204" pitchFamily="66" charset="0"/>
              </a:rPr>
              <a:t>такое твердое правило, — </a:t>
            </a:r>
            <a:r>
              <a:rPr lang="ru-RU" sz="1300" dirty="0" smtClean="0">
                <a:latin typeface="Comic Sans MS" panose="030F0702030302020204" pitchFamily="66" charset="0"/>
              </a:rPr>
              <a:t>сказал </a:t>
            </a:r>
            <a:r>
              <a:rPr lang="ru-RU" sz="1300" dirty="0">
                <a:latin typeface="Comic Sans MS" panose="030F0702030302020204" pitchFamily="66" charset="0"/>
              </a:rPr>
              <a:t>мне позднее </a:t>
            </a:r>
            <a:r>
              <a:rPr lang="ru-RU" sz="1300" dirty="0" smtClean="0">
                <a:latin typeface="Comic Sans MS" panose="030F0702030302020204" pitchFamily="66" charset="0"/>
              </a:rPr>
              <a:t>Маленький </a:t>
            </a:r>
            <a:r>
              <a:rPr lang="ru-RU" sz="1300" dirty="0">
                <a:latin typeface="Comic Sans MS" panose="030F0702030302020204" pitchFamily="66" charset="0"/>
              </a:rPr>
              <a:t>принц. </a:t>
            </a:r>
            <a:endParaRPr lang="ru-RU" sz="1300" dirty="0" smtClean="0">
              <a:latin typeface="Comic Sans MS" panose="030F0702030302020204" pitchFamily="66" charset="0"/>
            </a:endParaRPr>
          </a:p>
          <a:p>
            <a:pPr algn="just"/>
            <a:r>
              <a:rPr lang="ru-RU" sz="1300" dirty="0" smtClean="0">
                <a:latin typeface="Comic Sans MS" panose="030F0702030302020204" pitchFamily="66" charset="0"/>
              </a:rPr>
              <a:t>                                             — Встал </a:t>
            </a:r>
            <a:r>
              <a:rPr lang="ru-RU" sz="1300" dirty="0">
                <a:latin typeface="Comic Sans MS" panose="030F0702030302020204" pitchFamily="66" charset="0"/>
              </a:rPr>
              <a:t>поутру, умылся, привел себя в </a:t>
            </a:r>
            <a:r>
              <a:rPr lang="ru-RU" sz="1300" dirty="0" smtClean="0">
                <a:latin typeface="Comic Sans MS" panose="030F0702030302020204" pitchFamily="66" charset="0"/>
              </a:rPr>
              <a:t>порядок </a:t>
            </a:r>
            <a:r>
              <a:rPr lang="ru-RU" sz="1300" dirty="0">
                <a:latin typeface="Comic Sans MS" panose="030F0702030302020204" pitchFamily="66" charset="0"/>
              </a:rPr>
              <a:t>— и сразу же </a:t>
            </a:r>
            <a:endParaRPr lang="ru-RU" sz="1300" dirty="0" smtClean="0">
              <a:latin typeface="Comic Sans MS" panose="030F0702030302020204" pitchFamily="66" charset="0"/>
            </a:endParaRPr>
          </a:p>
          <a:p>
            <a:pPr algn="just"/>
            <a:r>
              <a:rPr lang="ru-RU" sz="1300" dirty="0" smtClean="0">
                <a:latin typeface="Comic Sans MS" panose="030F0702030302020204" pitchFamily="66" charset="0"/>
              </a:rPr>
              <a:t>                                             приведи в </a:t>
            </a:r>
            <a:r>
              <a:rPr lang="ru-RU" sz="1300" dirty="0">
                <a:latin typeface="Comic Sans MS" panose="030F0702030302020204" pitchFamily="66" charset="0"/>
              </a:rPr>
              <a:t>порядок свою </a:t>
            </a:r>
            <a:r>
              <a:rPr lang="ru-RU" sz="1300" dirty="0" smtClean="0">
                <a:latin typeface="Comic Sans MS" panose="030F0702030302020204" pitchFamily="66" charset="0"/>
              </a:rPr>
              <a:t> планету». </a:t>
            </a:r>
            <a:endParaRPr lang="ru-RU" sz="1300" dirty="0">
              <a:latin typeface="Comic Sans MS" panose="030F0702030302020204" pitchFamily="66" charset="0"/>
            </a:endParaRPr>
          </a:p>
          <a:p>
            <a:pPr algn="just"/>
            <a:r>
              <a:rPr lang="ru-RU" sz="1300" dirty="0" smtClean="0">
                <a:latin typeface="Comic Sans MS" panose="030F0702030302020204" pitchFamily="66" charset="0"/>
              </a:rPr>
              <a:t> 				                                              Антуан </a:t>
            </a:r>
            <a:r>
              <a:rPr lang="ru-RU" sz="1300" dirty="0">
                <a:latin typeface="Comic Sans MS" panose="030F0702030302020204" pitchFamily="66" charset="0"/>
              </a:rPr>
              <a:t>де Сент-Экзюпери</a:t>
            </a:r>
          </a:p>
          <a:p>
            <a:pPr algn="just"/>
            <a:endParaRPr lang="ru-RU" sz="1300" dirty="0" smtClean="0"/>
          </a:p>
          <a:p>
            <a:pPr algn="just">
              <a:lnSpc>
                <a:spcPts val="1440"/>
              </a:lnSpc>
            </a:pPr>
            <a:r>
              <a:rPr lang="ru-RU" sz="1300" dirty="0" smtClean="0"/>
              <a:t>	Данный </a:t>
            </a:r>
            <a:r>
              <a:rPr lang="ru-RU" sz="1300" dirty="0"/>
              <a:t>электронный фотоальбом посвящен </a:t>
            </a:r>
            <a:r>
              <a:rPr lang="ru-RU" sz="1300" dirty="0" smtClean="0"/>
              <a:t>Году охраны окружающей среды в России, объявленному  в  соответствии  с  Указом  Президента Российской Федерации В.В. Путина от  10 августа 2012 г. № 1157.</a:t>
            </a:r>
            <a:r>
              <a:rPr lang="ru-RU" sz="1300" dirty="0"/>
              <a:t>	</a:t>
            </a:r>
          </a:p>
          <a:p>
            <a:pPr algn="just">
              <a:lnSpc>
                <a:spcPts val="1440"/>
              </a:lnSpc>
            </a:pPr>
            <a:r>
              <a:rPr lang="ru-RU" sz="1300" dirty="0"/>
              <a:t>	Охрана окружающей среды </a:t>
            </a:r>
            <a:r>
              <a:rPr lang="ru-RU" sz="1300" dirty="0" smtClean="0"/>
              <a:t>– система </a:t>
            </a:r>
            <a:r>
              <a:rPr lang="ru-RU" sz="1300" dirty="0"/>
              <a:t>мер, направленных на обеспечение благоприятных и безопасных условий среды обитания и жизнедеятельности человека, предусматривающих сохранение и восстановление природных ресурсов с целью предупреждения прямого и косвенного отрицательного воздействия результатов деятельности человека на природу и здоровье людей.</a:t>
            </a:r>
          </a:p>
          <a:p>
            <a:pPr algn="just">
              <a:lnSpc>
                <a:spcPts val="1440"/>
              </a:lnSpc>
            </a:pPr>
            <a:r>
              <a:rPr lang="ru-RU" sz="1300" dirty="0"/>
              <a:t>	В условиях научно-технического прогресса и интенсификации промышленного производства проблемы охраны окружающей среды стали одной из важнейших общегосударственных задач, решение которых неразрывно связано с охраной здоровья людей. Долгие годы процессы ухудшения окружающей среды были обратимыми, т.к. затрагивали лишь ограниченные участки, отдельные районы и не носили глобального характера, поэтому эффективные меры по защите среды обитания человека практически не принимались. В последние же </a:t>
            </a:r>
            <a:r>
              <a:rPr lang="ru-RU" sz="1300" dirty="0" smtClean="0"/>
              <a:t>20–30 </a:t>
            </a:r>
            <a:r>
              <a:rPr lang="ru-RU" sz="1300" dirty="0"/>
              <a:t>лет в различных районах Земли начали появляться необратимые изменения природной среды или возникать опасные явления. В связи с массированным загрязнением окружающей среды вопросы ее охраны из региональных, внутригосударственных выросли в международную, общепланетарную проблему. Все развитые государства определили </a:t>
            </a:r>
            <a:r>
              <a:rPr lang="ru-RU" sz="1300" dirty="0" smtClean="0"/>
              <a:t>охрану окружающей среды одним </a:t>
            </a:r>
            <a:r>
              <a:rPr lang="ru-RU" sz="1300" dirty="0"/>
              <a:t>из наиболее важных аспектов борьбы человечества за выживание</a:t>
            </a:r>
            <a:r>
              <a:rPr lang="ru-RU" sz="1300" dirty="0" smtClean="0"/>
              <a:t>.</a:t>
            </a:r>
          </a:p>
          <a:p>
            <a:pPr algn="just">
              <a:lnSpc>
                <a:spcPts val="1440"/>
              </a:lnSpc>
            </a:pPr>
            <a:r>
              <a:rPr lang="ru-RU" sz="1300" dirty="0"/>
              <a:t>	</a:t>
            </a:r>
            <a:r>
              <a:rPr lang="ru-RU" sz="1300" dirty="0" smtClean="0"/>
              <a:t>При </a:t>
            </a:r>
            <a:r>
              <a:rPr lang="ru-RU" sz="1300" dirty="0"/>
              <a:t>подготовке фотоальбома использованы </a:t>
            </a:r>
            <a:r>
              <a:rPr lang="ru-RU" sz="1300" dirty="0" smtClean="0"/>
              <a:t>фотодокументы</a:t>
            </a:r>
            <a:r>
              <a:rPr lang="ru-RU" sz="1300" dirty="0"/>
              <a:t>, хранящиеся в фондах Государственного исторического архива Чувашской </a:t>
            </a:r>
            <a:r>
              <a:rPr lang="ru-RU" sz="1300" dirty="0" smtClean="0"/>
              <a:t>Республики, материалы Чувашской энциклопедии, фотографии с официального сайта Министерства природных ресурсов и экологии Чувашской Республики (</a:t>
            </a:r>
            <a:r>
              <a:rPr lang="en-US" sz="1300" dirty="0">
                <a:hlinkClick r:id="rId3"/>
              </a:rPr>
              <a:t>http://www.minpriroda.cap.ru</a:t>
            </a:r>
            <a:r>
              <a:rPr lang="en-US" sz="1300" dirty="0" smtClean="0">
                <a:hlinkClick r:id="rId3"/>
              </a:rPr>
              <a:t>/</a:t>
            </a:r>
            <a:r>
              <a:rPr lang="ru-RU" sz="1300" dirty="0" smtClean="0"/>
              <a:t>) и национального природного парка </a:t>
            </a:r>
            <a:r>
              <a:rPr lang="vi-VN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vi-VN" sz="1300" dirty="0">
                <a:latin typeface="Calibri" panose="020F0502020204030204" pitchFamily="34" charset="0"/>
                <a:cs typeface="Calibri" panose="020F0502020204030204" pitchFamily="34" charset="0"/>
              </a:rPr>
              <a:t>Чăваш вăрманĕ</a:t>
            </a:r>
            <a:r>
              <a:rPr lang="vi-VN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  <a:r>
              <a:rPr lang="ru-RU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http://npark21.ru</a:t>
            </a:r>
            <a:r>
              <a:rPr lang="en-US" sz="1300" dirty="0" smtClean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/</a:t>
            </a:r>
            <a:r>
              <a:rPr lang="ru-RU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  <a:endParaRPr 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ts val="1440"/>
              </a:lnSpc>
            </a:pPr>
            <a:endParaRPr 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ts val="1440"/>
              </a:lnSpc>
            </a:pP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226605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sv\Рабочий стол\Обои для презентаций\5___\126 фоны для презентаций\Рисунок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" y="2171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5616624" cy="4344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2013 – Год охраны окружающей среды</a:t>
            </a:r>
            <a:endParaRPr lang="ru-RU" sz="2400" b="1" dirty="0">
              <a:solidFill>
                <a:srgbClr val="00B050"/>
              </a:solidFill>
            </a:endParaRPr>
          </a:p>
        </p:txBody>
      </p:sp>
      <p:pic>
        <p:nvPicPr>
          <p:cNvPr id="2055" name="Picture 7" descr="C:\Documents and Settings\ssv\Рабочий стол\СИО_природа\7391-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64904"/>
            <a:ext cx="4233794" cy="29714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:\Documents and Settings\ssv\Рабочий стол\СИО_природа\7391-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049" y="2054644"/>
            <a:ext cx="4193687" cy="31025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одзаголовок 7"/>
          <p:cNvSpPr txBox="1">
            <a:spLocks/>
          </p:cNvSpPr>
          <p:nvPr/>
        </p:nvSpPr>
        <p:spPr>
          <a:xfrm>
            <a:off x="4716016" y="5229200"/>
            <a:ext cx="418972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Природа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Чувашии: озерная 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чайка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1974 г. </a:t>
            </a:r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ГИА ЧР. Коллекция фотодокументов. 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07391-4</a:t>
            </a:r>
            <a:endParaRPr lang="ru-RU" sz="1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дзаголовок 7"/>
          <p:cNvSpPr txBox="1">
            <a:spLocks/>
          </p:cNvSpPr>
          <p:nvPr/>
        </p:nvSpPr>
        <p:spPr>
          <a:xfrm>
            <a:off x="251520" y="5642084"/>
            <a:ext cx="4233794" cy="5663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Природа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Чувашии: бобер. 1974 г.</a:t>
            </a:r>
          </a:p>
          <a:p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ГИА ЧР. Коллекция фотодокументов. 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07391-3</a:t>
            </a:r>
            <a:endParaRPr lang="ru-RU" sz="1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67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sv\Рабочий стол\Обои для презентаций\5___\126 фоны для презентаций\Рисунок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5616624" cy="4344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2013 – Год охраны окружающей среды</a:t>
            </a:r>
            <a:endParaRPr lang="ru-RU" sz="2400" b="1" dirty="0">
              <a:solidFill>
                <a:srgbClr val="00B050"/>
              </a:solidFill>
            </a:endParaRPr>
          </a:p>
        </p:txBody>
      </p:sp>
      <p:pic>
        <p:nvPicPr>
          <p:cNvPr id="3074" name="Picture 2" descr="C:\Documents and Settings\ssv\Рабочий стол\СИО_природа\7391-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55200"/>
            <a:ext cx="3923394" cy="28979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Documents and Settings\ssv\Рабочий стол\СИО_природа\7391-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912" y="2564904"/>
            <a:ext cx="4195862" cy="30963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одзаголовок 7"/>
          <p:cNvSpPr txBox="1">
            <a:spLocks/>
          </p:cNvSpPr>
          <p:nvPr/>
        </p:nvSpPr>
        <p:spPr>
          <a:xfrm>
            <a:off x="4572000" y="5743011"/>
            <a:ext cx="4185774" cy="5663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Природа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Чувашии: дятел. 1974 г.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ГИА ЧР. Коллекция фотодокументов. 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07391-6</a:t>
            </a:r>
            <a:endParaRPr lang="ru-RU" sz="1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дзаголовок 7"/>
          <p:cNvSpPr txBox="1">
            <a:spLocks/>
          </p:cNvSpPr>
          <p:nvPr/>
        </p:nvSpPr>
        <p:spPr>
          <a:xfrm>
            <a:off x="179512" y="4734899"/>
            <a:ext cx="4176464" cy="5663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Природа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Чувашии: 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утиный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выводок. 1974 г.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ГИА ЧР. Коллекция фотодокументов. 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07391-5</a:t>
            </a:r>
            <a:endParaRPr lang="ru-RU" sz="1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09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sv\Рабочий стол\Обои для презентаций\5___\126 фоны для презентаций\Рисунок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5616624" cy="4344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2013 – Год охраны окружающей среды</a:t>
            </a:r>
            <a:endParaRPr lang="ru-RU" sz="2400" b="1" dirty="0">
              <a:solidFill>
                <a:srgbClr val="00B050"/>
              </a:solidFill>
            </a:endParaRPr>
          </a:p>
        </p:txBody>
      </p:sp>
      <p:pic>
        <p:nvPicPr>
          <p:cNvPr id="9" name="Picture 4" descr="C:\Documents and Settings\ssv\Рабочий стол\СИО_природа\7391-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43006"/>
            <a:ext cx="4176464" cy="32342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одзаголовок 7"/>
          <p:cNvSpPr txBox="1">
            <a:spLocks/>
          </p:cNvSpPr>
          <p:nvPr/>
        </p:nvSpPr>
        <p:spPr>
          <a:xfrm>
            <a:off x="107504" y="5445224"/>
            <a:ext cx="4536503" cy="5663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Природа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Чувашии: енотовидная собака. 1974 г.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ГИА ЧР. Коллекция фотодокументов. 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07391-7</a:t>
            </a:r>
            <a:endParaRPr lang="ru-RU" sz="1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95049"/>
            <a:ext cx="4189841" cy="3134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одзаголовок 7"/>
          <p:cNvSpPr txBox="1">
            <a:spLocks/>
          </p:cNvSpPr>
          <p:nvPr/>
        </p:nvSpPr>
        <p:spPr>
          <a:xfrm>
            <a:off x="4860032" y="5157192"/>
            <a:ext cx="3960440" cy="5663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Природа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Чувашии: воробьи. 1974 г. </a:t>
            </a:r>
          </a:p>
          <a:p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ГИА ЧР. Коллекция фотодокументов. 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07391-8</a:t>
            </a:r>
            <a:endParaRPr lang="ru-RU" sz="1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67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sv\Рабочий стол\Обои для презентаций\5___\126 фоны для презентаций\Рисунок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5616624" cy="4344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2013 – Год охраны окружающей среды</a:t>
            </a:r>
            <a:endParaRPr lang="ru-RU" sz="2400" b="1" dirty="0">
              <a:solidFill>
                <a:srgbClr val="00B050"/>
              </a:solidFill>
            </a:endParaRPr>
          </a:p>
        </p:txBody>
      </p:sp>
      <p:pic>
        <p:nvPicPr>
          <p:cNvPr id="4098" name="Picture 2" descr="C:\Documents and Settings\ssv\Рабочий стол\СИО_природа\7975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3384377" cy="43334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7"/>
          <p:cNvSpPr txBox="1">
            <a:spLocks/>
          </p:cNvSpPr>
          <p:nvPr/>
        </p:nvSpPr>
        <p:spPr>
          <a:xfrm>
            <a:off x="323528" y="6031624"/>
            <a:ext cx="3816424" cy="5663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Природа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Чувашии: лиса. 1975 г.</a:t>
            </a:r>
          </a:p>
          <a:p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ГИА ЧР. Коллекция фотодокументов. 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07975</a:t>
            </a:r>
            <a:endParaRPr lang="ru-RU" sz="1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 descr="C:\Documents and Settings\ssv\Рабочий стол\СИО_природа\86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648168"/>
            <a:ext cx="4392891" cy="3293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одзаголовок 7"/>
          <p:cNvSpPr txBox="1">
            <a:spLocks/>
          </p:cNvSpPr>
          <p:nvPr/>
        </p:nvSpPr>
        <p:spPr>
          <a:xfrm>
            <a:off x="4572000" y="5013176"/>
            <a:ext cx="3816424" cy="5663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Природа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Чувашии: серая цапля. 1976 г.</a:t>
            </a:r>
          </a:p>
          <a:p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ГИА ЧР. Коллекция фотодокументов. 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08657</a:t>
            </a:r>
          </a:p>
        </p:txBody>
      </p:sp>
    </p:spTree>
    <p:extLst>
      <p:ext uri="{BB962C8B-B14F-4D97-AF65-F5344CB8AC3E}">
        <p14:creationId xmlns:p14="http://schemas.microsoft.com/office/powerpoint/2010/main" val="374957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sv\Рабочий стол\Обои для презентаций\5___\126 фоны для презентаций\Рисунок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5616624" cy="4344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2013 – Год охраны окружающей среды</a:t>
            </a:r>
            <a:endParaRPr lang="ru-RU" sz="2400" b="1" dirty="0">
              <a:solidFill>
                <a:srgbClr val="00B050"/>
              </a:solidFill>
            </a:endParaRPr>
          </a:p>
        </p:txBody>
      </p:sp>
      <p:pic>
        <p:nvPicPr>
          <p:cNvPr id="4" name="Picture 2" descr="C:\Documents and Settings\ssv\Рабочий стол\СИО_природа\8987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3917568" cy="37444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ssv\Рабочий стол\СИО_природа\90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1988840"/>
            <a:ext cx="4493353" cy="27278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7"/>
          <p:cNvSpPr txBox="1">
            <a:spLocks/>
          </p:cNvSpPr>
          <p:nvPr/>
        </p:nvSpPr>
        <p:spPr>
          <a:xfrm>
            <a:off x="323528" y="5661248"/>
            <a:ext cx="3816424" cy="5663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Природа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Чувашии: зайцы. 1976 г.</a:t>
            </a:r>
          </a:p>
          <a:p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ГИА ЧР. Коллекция фотодокументов. 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08987</a:t>
            </a:r>
          </a:p>
        </p:txBody>
      </p:sp>
      <p:sp>
        <p:nvSpPr>
          <p:cNvPr id="8" name="Подзаголовок 7"/>
          <p:cNvSpPr txBox="1">
            <a:spLocks/>
          </p:cNvSpPr>
          <p:nvPr/>
        </p:nvSpPr>
        <p:spPr>
          <a:xfrm>
            <a:off x="4694439" y="4797152"/>
            <a:ext cx="3816424" cy="5663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Природа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Чувашии: лось. 1976 г.</a:t>
            </a:r>
          </a:p>
          <a:p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ГИА ЧР. Коллекция фотодокументов. 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09072</a:t>
            </a:r>
          </a:p>
        </p:txBody>
      </p:sp>
    </p:spTree>
    <p:extLst>
      <p:ext uri="{BB962C8B-B14F-4D97-AF65-F5344CB8AC3E}">
        <p14:creationId xmlns:p14="http://schemas.microsoft.com/office/powerpoint/2010/main" val="384252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sv\Рабочий стол\Обои для презентаций\5___\126 фоны для презентаций\Рисунок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5616624" cy="4344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2013 – Год охраны окружающей среды</a:t>
            </a:r>
            <a:endParaRPr lang="ru-RU" sz="2400" b="1" dirty="0">
              <a:solidFill>
                <a:srgbClr val="00B050"/>
              </a:solidFill>
            </a:endParaRPr>
          </a:p>
        </p:txBody>
      </p:sp>
      <p:pic>
        <p:nvPicPr>
          <p:cNvPr id="2050" name="Picture 2" descr="C:\Documents and Settings\ssv\Рабочий стол\СИО_природа\90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916832"/>
            <a:ext cx="4032447" cy="29931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ssv\Рабочий стол\СИО_природа\91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716" y="1988840"/>
            <a:ext cx="4379394" cy="28803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одзаголовок 7"/>
          <p:cNvSpPr txBox="1">
            <a:spLocks/>
          </p:cNvSpPr>
          <p:nvPr/>
        </p:nvSpPr>
        <p:spPr>
          <a:xfrm>
            <a:off x="251521" y="5013176"/>
            <a:ext cx="4032447" cy="5663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Природа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Чувашии: удод 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добычей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1976 г.</a:t>
            </a:r>
          </a:p>
          <a:p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ГИА ЧР. Коллекция фотодокументов. 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09073</a:t>
            </a:r>
          </a:p>
        </p:txBody>
      </p:sp>
      <p:sp>
        <p:nvSpPr>
          <p:cNvPr id="9" name="Подзаголовок 7"/>
          <p:cNvSpPr txBox="1">
            <a:spLocks/>
          </p:cNvSpPr>
          <p:nvPr/>
        </p:nvSpPr>
        <p:spPr>
          <a:xfrm>
            <a:off x="4472716" y="4909986"/>
            <a:ext cx="4379394" cy="5663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Природа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Чувашии: чайка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1976 г.</a:t>
            </a:r>
          </a:p>
          <a:p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ГИА ЧР. Коллекция фотодокументов. 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09104</a:t>
            </a:r>
          </a:p>
        </p:txBody>
      </p:sp>
    </p:spTree>
    <p:extLst>
      <p:ext uri="{BB962C8B-B14F-4D97-AF65-F5344CB8AC3E}">
        <p14:creationId xmlns:p14="http://schemas.microsoft.com/office/powerpoint/2010/main" val="46199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sv\Рабочий стол\Обои для презентаций\5___\126 фоны для презентаций\Рисунок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5616624" cy="4344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2013 – Год охраны окружающей среды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2651428"/>
            <a:ext cx="914399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Times New Roman" pitchFamily="16" charset="0"/>
              <a:buNone/>
              <a:defRPr/>
            </a:pPr>
            <a:r>
              <a:rPr lang="ru-RU" sz="4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Раздел </a:t>
            </a:r>
            <a:r>
              <a:rPr lang="en-US" sz="4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r>
              <a:rPr lang="ru-RU" sz="4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>
              <a:buFont typeface="Times New Roman" pitchFamily="16" charset="0"/>
              <a:buNone/>
              <a:defRPr/>
            </a:pPr>
            <a:r>
              <a:rPr lang="ru-RU" sz="54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БЕРЕГИ ПРИРОДУ, ЧЕЛОВЕК!</a:t>
            </a:r>
            <a:endParaRPr lang="ru-RU" sz="5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45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sv\Рабочий стол\Обои для презентаций\5___\126 фоны для презентаций\Рисунок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5616624" cy="4344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2013 – Год охраны окружающей среды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6370" y="1628800"/>
            <a:ext cx="8352928" cy="5116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ru-RU" sz="1100" dirty="0" smtClean="0"/>
              <a:t>	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Благодаря 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существующей экологической политике и реализуемым природоохранным мероприятиям экологическая обстановка в Чувашской Республике характеризуется как устойчивая.</a:t>
            </a:r>
          </a:p>
          <a:p>
            <a:pPr algn="just"/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	Цели 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охраны окружающей среды и обеспечения экологической безопасности в Чувашии определены в следующих основополагающих документах: Законе Чувашской Республики 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О стратегии социально-экономического развития Чувашской Республики до 2020 года»; Указе Президента Чувашской Республики от 30 декабря 2009 г. № 100 «О дополнительных мерах по обеспечению экологической безопасности в Чувашской Республике».</a:t>
            </a:r>
          </a:p>
          <a:p>
            <a:pPr algn="just"/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	Решение 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существующих экологических проблем крайне важно и может быть достигнуто программными методами. В Чувашской Республике реализуется республиканская целевая программа «Повышение экологической безопасности в Чувашской Республике на 2010-2015 годы», в рамках которой проводятся мероприятия по снижению негативного воздействия хозяйственной и иной деятельности на атмосферный воздух; снижению негативного воздействия на окружающую среду отходов производства и потребления, включая использование отходов в качестве дополнительных источников сырья; развитию сети особо охраняемых природных территорий, воспроизводству и сохранению биологического разнообразия; нормализации экологической обстановки и созданию благоприятной окружающей среды; обеспечению деятельности по контролю за соблюдением природоохранного законодательства; развитию экологического образования и просвещения.</a:t>
            </a:r>
          </a:p>
          <a:p>
            <a:pPr algn="just"/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	В 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рамках данной программы внедряются новые технологии, техника и оборудование, способствующие уменьшению выбросов загрязняющих веществ в атмосферный воздух, в том числе выполняются мероприятия по строительству и реконструкции </a:t>
            </a:r>
            <a:r>
              <a:rPr lang="ru-RU" sz="1050" dirty="0" err="1">
                <a:latin typeface="Arial" panose="020B0604020202020204" pitchFamily="34" charset="0"/>
                <a:cs typeface="Arial" panose="020B0604020202020204" pitchFamily="34" charset="0"/>
              </a:rPr>
              <a:t>газопылеулавливающих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 установок; обеспечиваются экологические и гигиенические требования к содержанию существующих объектов размещения твердых бытовых отходов; развивается и совершенствуется система мониторинга окружающей среды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	В республике уделяется 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большое внимание экологическому просвещению самых широких масс населения 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, прежде всего, детей. На регулярной основе проводятся лекции, беседы и уроки со школьниками, различные мероприятия и акции, направленные на формирование экологического сознания и развитие экологической культуры жителей республики.</a:t>
            </a:r>
          </a:p>
          <a:p>
            <a:pPr algn="just"/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	В 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частности, 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стали традиционными День 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дерева «Посади дерево и сохрани его», 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Всероссийские природоохранные акции 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«Живи, лес» и «Берегите лес от пожара». Вопросы экологии активно 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обсуждаются 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с привлечением общественности в средствах массовой информации 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– в 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прямом эфире и на горячих линиях.</a:t>
            </a:r>
          </a:p>
          <a:p>
            <a:pPr algn="just"/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	Чувашия 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ежегодно принимает участие в данной экологической акции, поэтому большинство ее мероприятий являются традиционными. Среди них 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– «Марш 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парков», «День птиц», озеленение и благоустройство территорий, а также многие другие.</a:t>
            </a:r>
          </a:p>
          <a:p>
            <a:pPr algn="just"/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	В 2013 г. утвержден 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План действий Чувашской Республики по реализации Основ государственной политики в области экологического развития Российской Федерации на период до 2030 года.</a:t>
            </a:r>
          </a:p>
          <a:p>
            <a:pPr algn="just"/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73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sv\Рабочий стол\Обои для презентаций\5___\126 фоны для презентаций\Рисунок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5616624" cy="4344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2013 – Год охраны окружающей среды</a:t>
            </a:r>
            <a:endParaRPr lang="ru-RU" sz="2400" b="1" dirty="0">
              <a:solidFill>
                <a:srgbClr val="00B050"/>
              </a:solidFill>
            </a:endParaRPr>
          </a:p>
        </p:txBody>
      </p:sp>
      <p:pic>
        <p:nvPicPr>
          <p:cNvPr id="1027" name="Picture 3" descr="C:\Documents and Settings\ssv\Рабочий стол\СИО_природа\70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784" y="1631976"/>
            <a:ext cx="4739030" cy="30254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одзаголовок 7"/>
          <p:cNvSpPr txBox="1">
            <a:spLocks/>
          </p:cNvSpPr>
          <p:nvPr/>
        </p:nvSpPr>
        <p:spPr>
          <a:xfrm>
            <a:off x="4070784" y="4725144"/>
            <a:ext cx="4739030" cy="8248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Посадка 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деревьев в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парке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им. 500-летия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Чебоксар. 1974 г.</a:t>
            </a:r>
          </a:p>
          <a:p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ГИА ЧР. Коллекция фотодокументов. 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17986</a:t>
            </a:r>
          </a:p>
        </p:txBody>
      </p:sp>
      <p:pic>
        <p:nvPicPr>
          <p:cNvPr id="1028" name="Picture 4" descr="C:\Documents and Settings\ssv\Рабочий стол\СИО_природа\150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64904"/>
            <a:ext cx="3689350" cy="26685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одзаголовок 7"/>
          <p:cNvSpPr txBox="1">
            <a:spLocks/>
          </p:cNvSpPr>
          <p:nvPr/>
        </p:nvSpPr>
        <p:spPr>
          <a:xfrm>
            <a:off x="107504" y="5284365"/>
            <a:ext cx="3963280" cy="12126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Пионеры 4-го 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класса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Хозанкинской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средней школы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Красночетайского района 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сажают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деревья в ходе месячника 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противоэрозийной посадки леса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1981 г.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ГИА ЧР. Коллекция фотодокументов. 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15070</a:t>
            </a:r>
            <a:endParaRPr lang="ru-RU" sz="1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25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sv\Рабочий стол\Обои для презентаций\5___\126 фоны для презентаций\Рисунок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5616624" cy="4344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2013 – Год охраны окружающей среды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10" name="Подзаголовок 7"/>
          <p:cNvSpPr txBox="1">
            <a:spLocks/>
          </p:cNvSpPr>
          <p:nvPr/>
        </p:nvSpPr>
        <p:spPr>
          <a:xfrm>
            <a:off x="251520" y="4799793"/>
            <a:ext cx="3960440" cy="8325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80"/>
              </a:lnSpc>
            </a:pP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Посадка деревьев в парке Победы. </a:t>
            </a:r>
            <a:endParaRPr lang="ru-RU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680"/>
              </a:lnSpc>
            </a:pP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п. Кугеси. 9 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мая 1970 г. </a:t>
            </a:r>
            <a:endParaRPr lang="ru-RU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680"/>
              </a:lnSpc>
            </a:pPr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ГИА ЧР. Коллекция фотодокументов. 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3720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5"/>
            <a:ext cx="3960440" cy="2970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372" y="2708920"/>
            <a:ext cx="4462468" cy="31683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одзаголовок 7"/>
          <p:cNvSpPr txBox="1">
            <a:spLocks/>
          </p:cNvSpPr>
          <p:nvPr/>
        </p:nvSpPr>
        <p:spPr>
          <a:xfrm>
            <a:off x="4211960" y="5924986"/>
            <a:ext cx="4752528" cy="5714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80"/>
              </a:lnSpc>
            </a:pP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Уход за садом в школе-интернате.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п. Кугеси. 1965 г.  </a:t>
            </a:r>
          </a:p>
          <a:p>
            <a:pPr>
              <a:lnSpc>
                <a:spcPts val="1680"/>
              </a:lnSpc>
            </a:pPr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ГИА ЧР. Коллекция фотодокументов. 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1717</a:t>
            </a:r>
          </a:p>
        </p:txBody>
      </p:sp>
    </p:spTree>
    <p:extLst>
      <p:ext uri="{BB962C8B-B14F-4D97-AF65-F5344CB8AC3E}">
        <p14:creationId xmlns:p14="http://schemas.microsoft.com/office/powerpoint/2010/main" val="386125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sv\Рабочий стол\Обои для презентаций\5___\126 фоны для презентаций\Рисунок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4344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2013 – Год охраны окружающей среды</a:t>
            </a:r>
            <a:endParaRPr lang="ru-RU" sz="2400" b="1" dirty="0">
              <a:solidFill>
                <a:srgbClr val="00B050"/>
              </a:solidFill>
            </a:endParaRPr>
          </a:p>
        </p:txBody>
      </p:sp>
      <p:pic>
        <p:nvPicPr>
          <p:cNvPr id="5" name="Picture 2" descr="C:\Documents and Settings\ssv\Рабочий стол\1296111600_2594_konstituzi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98700"/>
            <a:ext cx="3310034" cy="44106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11960" y="4370328"/>
            <a:ext cx="4572000" cy="1938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just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Статья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58 </a:t>
            </a:r>
          </a:p>
          <a:p>
            <a:pPr algn="just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Каждый обязан сохранять природу и окружающую среду, бережно относиться к природным богатствам. </a:t>
            </a:r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5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sv\Рабочий стол\Обои для презентаций\5___\126 фоны для презентаций\Рисунок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5616624" cy="4344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2013 – Год охраны окружающей среды</a:t>
            </a:r>
            <a:endParaRPr lang="ru-RU" sz="2400" b="1" dirty="0">
              <a:solidFill>
                <a:srgbClr val="00B05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37" y="1556792"/>
            <a:ext cx="3279775" cy="464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одзаголовок 7"/>
          <p:cNvSpPr txBox="1">
            <a:spLocks/>
          </p:cNvSpPr>
          <p:nvPr/>
        </p:nvSpPr>
        <p:spPr>
          <a:xfrm>
            <a:off x="35496" y="6175059"/>
            <a:ext cx="4176464" cy="5663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Природа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Чувашии: встреча 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пернатых.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1984 г.</a:t>
            </a:r>
          </a:p>
          <a:p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ГИА ЧР. Коллекция фотодокументов. 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17986</a:t>
            </a:r>
          </a:p>
        </p:txBody>
      </p:sp>
      <p:pic>
        <p:nvPicPr>
          <p:cNvPr id="2051" name="Picture 3" descr="C:\Documents and Settings\ssv\Рабочий стол\СИО_природа\142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132856"/>
            <a:ext cx="4813236" cy="29314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одзаголовок 7"/>
          <p:cNvSpPr txBox="1">
            <a:spLocks/>
          </p:cNvSpPr>
          <p:nvPr/>
        </p:nvSpPr>
        <p:spPr>
          <a:xfrm>
            <a:off x="3995936" y="5085184"/>
            <a:ext cx="4813236" cy="5663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Природа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Чувашии: к весне готовы! 1980 г.</a:t>
            </a:r>
          </a:p>
          <a:p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ГИА ЧР. Коллекция фотодокументов. 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14232</a:t>
            </a:r>
            <a:endParaRPr lang="ru-RU" sz="1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93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sv\Рабочий стол\Обои для презентаций\5___\126 фоны для презентаций\Рисунок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5616624" cy="4344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2013 – Год охраны окружающей среды</a:t>
            </a:r>
            <a:endParaRPr lang="ru-RU" sz="2400" b="1" dirty="0">
              <a:solidFill>
                <a:srgbClr val="00B05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7"/>
            <a:ext cx="4248472" cy="283054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одзаголовок 7"/>
          <p:cNvSpPr txBox="1">
            <a:spLocks/>
          </p:cNvSpPr>
          <p:nvPr/>
        </p:nvSpPr>
        <p:spPr>
          <a:xfrm>
            <a:off x="323528" y="4653136"/>
            <a:ext cx="4248473" cy="5663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Осенняя посадка деревьев. 2013 г.</a:t>
            </a:r>
          </a:p>
          <a:p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фотоколлекции </a:t>
            </a:r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Минприроды Чувашии</a:t>
            </a:r>
            <a:endParaRPr lang="ru-RU" sz="1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832" y="2420889"/>
            <a:ext cx="4201648" cy="31512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одзаголовок 7"/>
          <p:cNvSpPr txBox="1">
            <a:spLocks/>
          </p:cNvSpPr>
          <p:nvPr/>
        </p:nvSpPr>
        <p:spPr>
          <a:xfrm>
            <a:off x="4597184" y="5589240"/>
            <a:ext cx="4439312" cy="7817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защитных сооружений от паводковых вод на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Цивиль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2005 г.</a:t>
            </a:r>
          </a:p>
          <a:p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фотоколлекции Минприроды Чувашии</a:t>
            </a:r>
          </a:p>
        </p:txBody>
      </p:sp>
    </p:spTree>
    <p:extLst>
      <p:ext uri="{BB962C8B-B14F-4D97-AF65-F5344CB8AC3E}">
        <p14:creationId xmlns:p14="http://schemas.microsoft.com/office/powerpoint/2010/main" val="227798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sv\Рабочий стол\Обои для презентаций\5___\126 фоны для презентаций\Рисунок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5616624" cy="4344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2013 – Год охраны окружающей среды</a:t>
            </a:r>
            <a:endParaRPr lang="ru-RU" sz="2400" b="1" dirty="0">
              <a:solidFill>
                <a:srgbClr val="00B05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4330452" cy="32478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одзаголовок 7"/>
          <p:cNvSpPr txBox="1">
            <a:spLocks/>
          </p:cNvSpPr>
          <p:nvPr/>
        </p:nvSpPr>
        <p:spPr>
          <a:xfrm>
            <a:off x="251521" y="4869160"/>
            <a:ext cx="3888431" cy="7817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Республиканская акция «Чистый берег». 2006 г.</a:t>
            </a:r>
          </a:p>
          <a:p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фотоколлекции Минприроды Чувашии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515716"/>
            <a:ext cx="4770107" cy="35775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одзаголовок 7"/>
          <p:cNvSpPr txBox="1">
            <a:spLocks/>
          </p:cNvSpPr>
          <p:nvPr/>
        </p:nvSpPr>
        <p:spPr>
          <a:xfrm>
            <a:off x="4139952" y="6093296"/>
            <a:ext cx="4752528" cy="5663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Субботник в </a:t>
            </a:r>
            <a:r>
              <a:rPr lang="ru-RU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Берендеевском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лесу. 2009 г.</a:t>
            </a:r>
          </a:p>
          <a:p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фотоколлекции Минприроды Чувашии</a:t>
            </a:r>
          </a:p>
        </p:txBody>
      </p:sp>
    </p:spTree>
    <p:extLst>
      <p:ext uri="{BB962C8B-B14F-4D97-AF65-F5344CB8AC3E}">
        <p14:creationId xmlns:p14="http://schemas.microsoft.com/office/powerpoint/2010/main" val="146547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sv\Рабочий стол\Обои для презентаций\5___\126 фоны для презентаций\Рисунок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5616624" cy="4344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2013 – Год охраны окружающей среды</a:t>
            </a:r>
            <a:endParaRPr lang="ru-RU" sz="2400" b="1" dirty="0">
              <a:solidFill>
                <a:srgbClr val="00B05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9"/>
            <a:ext cx="4514618" cy="33843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745274"/>
            <a:ext cx="4754290" cy="356404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одзаголовок 7"/>
          <p:cNvSpPr txBox="1">
            <a:spLocks/>
          </p:cNvSpPr>
          <p:nvPr/>
        </p:nvSpPr>
        <p:spPr>
          <a:xfrm>
            <a:off x="323528" y="5229200"/>
            <a:ext cx="3672408" cy="7817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Восстановление </a:t>
            </a:r>
            <a:r>
              <a:rPr lang="ru-RU" sz="1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горельника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Заволжье. 2011 г.</a:t>
            </a:r>
          </a:p>
          <a:p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фотоколлекции Минприроды Чувашии</a:t>
            </a:r>
          </a:p>
        </p:txBody>
      </p:sp>
    </p:spTree>
    <p:extLst>
      <p:ext uri="{BB962C8B-B14F-4D97-AF65-F5344CB8AC3E}">
        <p14:creationId xmlns:p14="http://schemas.microsoft.com/office/powerpoint/2010/main" val="1654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sv\Рабочий стол\Обои для презентаций\5___\126 фоны для презентаций\Рисунок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5616624" cy="4344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2013 – Год охраны окружающей среды</a:t>
            </a:r>
            <a:endParaRPr lang="ru-RU" sz="2400" b="1" dirty="0">
              <a:solidFill>
                <a:srgbClr val="00B05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4608512" cy="345638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одзаголовок 7"/>
          <p:cNvSpPr txBox="1">
            <a:spLocks/>
          </p:cNvSpPr>
          <p:nvPr/>
        </p:nvSpPr>
        <p:spPr>
          <a:xfrm>
            <a:off x="323528" y="5517232"/>
            <a:ext cx="4608512" cy="5663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«Экология 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стране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детства». 2010 г.</a:t>
            </a:r>
          </a:p>
          <a:p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фотоколлекции Минприроды Чувашии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00807"/>
            <a:ext cx="3528392" cy="47045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558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sv\Рабочий стол\Обои для презентаций\5___\126 фоны для презентаций\Рисунок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5616624" cy="4344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2013 – Год охраны окружающей среды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1560" y="1628800"/>
            <a:ext cx="912301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buFont typeface="Times New Roman" pitchFamily="16" charset="0"/>
              <a:buNone/>
              <a:defRPr/>
            </a:pPr>
            <a:r>
              <a:rPr lang="ru-RU" sz="1600" b="1" dirty="0" smtClean="0"/>
              <a:t>Авторы:</a:t>
            </a:r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11560" y="2065338"/>
            <a:ext cx="853244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Times New Roman" pitchFamily="16" charset="0"/>
              <a:buNone/>
              <a:defRPr/>
            </a:pPr>
            <a:r>
              <a:rPr lang="ru-RU" sz="1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Выявление </a:t>
            </a:r>
            <a:r>
              <a:rPr lang="ru-RU" sz="14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фотодокументов: </a:t>
            </a:r>
            <a:r>
              <a:rPr lang="ru-RU" sz="1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Брызгалова Т.А.,  ведущий архивист отдела использования документов  </a:t>
            </a:r>
          </a:p>
          <a:p>
            <a:pPr>
              <a:buFont typeface="Times New Roman" pitchFamily="16" charset="0"/>
              <a:buNone/>
              <a:defRPr/>
            </a:pPr>
            <a:endParaRPr lang="ru-RU" sz="14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defRPr/>
            </a:pPr>
            <a:r>
              <a:rPr lang="ru-RU" sz="14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Обработка фотоматериалов, составление предисловия и оформление фотоальбома: </a:t>
            </a:r>
            <a:r>
              <a:rPr lang="ru-RU" sz="1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Выйкин</a:t>
            </a:r>
            <a:r>
              <a:rPr lang="ru-RU" sz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Н.А., главный архивист отдела использования документов</a:t>
            </a:r>
          </a:p>
          <a:p>
            <a:pPr>
              <a:buFont typeface="Times New Roman" pitchFamily="16" charset="0"/>
              <a:buNone/>
              <a:defRPr/>
            </a:pPr>
            <a:endParaRPr lang="ru-RU" sz="1400" b="1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buFont typeface="Times New Roman" pitchFamily="16" charset="0"/>
              <a:buNone/>
              <a:defRPr/>
            </a:pPr>
            <a:r>
              <a:rPr lang="ru-RU" sz="14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Сканирование </a:t>
            </a:r>
            <a:r>
              <a:rPr lang="ru-RU" sz="1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документов: </a:t>
            </a:r>
            <a:r>
              <a:rPr lang="ru-RU" sz="1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Воропаева Н.О., начальник отдела научно-справочного </a:t>
            </a:r>
            <a:r>
              <a:rPr lang="ru-RU" sz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аппарата и информационно-поисковых систем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" y="6381328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Times New Roman" pitchFamily="16" charset="0"/>
              <a:buNone/>
              <a:defRPr/>
            </a:pPr>
            <a:r>
              <a:rPr lang="ru-RU" sz="1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© БУ «Государственный исторический архив Чувашской Республики» Минкультуры Чувашии, 2013</a:t>
            </a:r>
            <a:endParaRPr lang="ru-RU" sz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881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sv\Рабочий стол\Обои для презентаций\5___\126 фоны для презентаций\Рисунок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4344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2013 – Год охраны окружающей среды</a:t>
            </a:r>
            <a:endParaRPr lang="ru-RU" sz="2400" b="1" dirty="0">
              <a:solidFill>
                <a:srgbClr val="00B050"/>
              </a:solidFill>
            </a:endParaRPr>
          </a:p>
        </p:txBody>
      </p:sp>
      <p:pic>
        <p:nvPicPr>
          <p:cNvPr id="5" name="Picture 2" descr="C:\Documents and Settings\ssv\Рабочий стол\imag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607761"/>
            <a:ext cx="3936116" cy="50615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16832"/>
            <a:ext cx="3024336" cy="20923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62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sv\Рабочий стол\Обои для презентаций\5___\126 фоны для презентаций\Рисунок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4344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2013 – Год охраны окружающей среды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276872"/>
            <a:ext cx="914399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Times New Roman" pitchFamily="16" charset="0"/>
              <a:buNone/>
              <a:defRPr/>
            </a:pPr>
            <a:r>
              <a:rPr lang="ru-RU" sz="4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Раздел </a:t>
            </a:r>
            <a:r>
              <a:rPr lang="en-US" sz="4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4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>
              <a:buFont typeface="Times New Roman" pitchFamily="16" charset="0"/>
              <a:buNone/>
              <a:defRPr/>
            </a:pPr>
            <a:r>
              <a:rPr lang="ru-RU" sz="54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ЖИВОПИСНЫЕ  УГОЛКИ ЧУВАШИИ</a:t>
            </a:r>
            <a:endParaRPr lang="ru-RU" sz="5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59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sv\Рабочий стол\Обои для презентаций\5___\126 фоны для презентаций\Рисунок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4344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2013 – Год охраны окружающей среды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712997"/>
            <a:ext cx="8352928" cy="45243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Чувашия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занимает северное окончание Приволжской возвышенности. Река Волга делит республику на 2 резко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отличающиеся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рельефом части – возвышенную правобережную, расположенную в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Свияжско-Сурском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междуречье, и низменную левобережную, занимающую 2% территории республики и расположенную в пределах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Марийской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низины. 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	Экологическая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обстановка в республике достаточно благополучная, для её улучшения разработана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Республиканская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целевая программа «Повышение экологической безопасности в Чувашской Республике на 2010–2015 годы». </a:t>
            </a:r>
          </a:p>
          <a:p>
            <a:pPr algn="just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	В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Чувашии создана сеть особо охраняемых природных территорий (ООПТ): 3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федерального и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95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республиканского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значения. Общая площадь территорий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федерального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значения составляет 34,6 тыс. га,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республиканского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– 48,8 тыс. га, площадь их охранных зон – более 50 тыс. га. ООПТ мест. значения занимают 2,6 тыс. га. </a:t>
            </a:r>
          </a:p>
          <a:p>
            <a:pPr algn="just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	ООПТ федерального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значения являются Государственный природный заповедник «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Присурский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» (9,2 тыс. га), Национальный парк «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Чăваш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вăрманĕ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» (25,2 тыс. га) и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Чебоксарский 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филиал учреждения РАН Главного ботанического сада им. Н.В.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Цицина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(0,17 тыс. га).</a:t>
            </a:r>
          </a:p>
          <a:p>
            <a:pPr algn="just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	К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ООПТ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республиканского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значения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относятся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67 памятников природы (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общая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площадь 6,6 тыс. га), 18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государственных природных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заказников (33,9 тыс. га), 5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лесных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генетических резерватов (1,0 тыс. га), 1 округ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санитарной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охраны (0,3 тыс. га), 1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этноприродный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парк (7,0 тыс. га) (на 1 августа 2011).</a:t>
            </a:r>
          </a:p>
          <a:p>
            <a:pPr algn="just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	Особо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охраняемой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природной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акваторией в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Чувашской Республике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являются 4-километровая запретная зона на р. Волга, расположенная на нижнем бьефе за плотиной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Чебоксарского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водохранилища, где запрещена рыбная ловля и введены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определённые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ограничения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хозяйственной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деятельности, а также речки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Люля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и Бездна. На особо охраняемых природных территориях и акваториях осуществляется комплекс мероприятий по изучению и сохранению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биологического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разнообразия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Чувашская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энциклопедия. Чебоксары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2006.  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80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sv\Рабочий стол\Обои для презентаций\5___\126 фоны для презентаций\Рисунок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5616624" cy="4344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2013 – Год охраны окружающей среды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5066020"/>
            <a:ext cx="396044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Сквер на набережной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Волги. 1954 г.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ГИА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ЧР. Коллекция фотодокументов. № 2926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75656" y="6021288"/>
            <a:ext cx="396044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Фотоэтюд. На Волге у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Чебоксар. 1958 г.</a:t>
            </a:r>
          </a:p>
          <a:p>
            <a:pPr algn="ctr"/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ГИА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ЧР. Коллекция фотодокументов. № 373773</a:t>
            </a:r>
          </a:p>
        </p:txBody>
      </p:sp>
      <p:pic>
        <p:nvPicPr>
          <p:cNvPr id="1028" name="Picture 4" descr="C:\Documents and Settings\ssv\Рабочий стол\СИО_природа\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68" y="1760377"/>
            <a:ext cx="4442415" cy="33056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Documents and Settings\ssv\Рабочий стол\СИО_природа\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815" y="1760377"/>
            <a:ext cx="3109510" cy="4737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68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sv\Рабочий стол\Обои для презентаций\5___\126 фоны для презентаций\Рисунок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5616624" cy="4344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2013 – Год охраны окружающей среды</a:t>
            </a:r>
            <a:endParaRPr lang="ru-RU" sz="2400" b="1" dirty="0">
              <a:solidFill>
                <a:srgbClr val="00B050"/>
              </a:solidFill>
            </a:endParaRPr>
          </a:p>
        </p:txBody>
      </p:sp>
      <p:pic>
        <p:nvPicPr>
          <p:cNvPr id="2050" name="Picture 2" descr="C:\Documents and Settings\ssv\Рабочий стол\СИО_природа\29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037"/>
            <a:ext cx="3211661" cy="459294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одзаголовок 7"/>
          <p:cNvSpPr txBox="1">
            <a:spLocks noGrp="1"/>
          </p:cNvSpPr>
          <p:nvPr>
            <p:ph type="subTitle" idx="1"/>
          </p:nvPr>
        </p:nvSpPr>
        <p:spPr>
          <a:xfrm>
            <a:off x="3851920" y="5743011"/>
            <a:ext cx="3848472" cy="5663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Ледоход на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Волге. 1968 г.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ГИА 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ЧР. Коллекция фотодокументов. № 02975</a:t>
            </a:r>
          </a:p>
        </p:txBody>
      </p:sp>
      <p:pic>
        <p:nvPicPr>
          <p:cNvPr id="2052" name="Picture 4" descr="C:\Documents and Settings\ssv\Рабочий стол\СИО_природа\15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012" y="1628037"/>
            <a:ext cx="4490130" cy="31691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одзаголовок 7"/>
          <p:cNvSpPr txBox="1">
            <a:spLocks/>
          </p:cNvSpPr>
          <p:nvPr/>
        </p:nvSpPr>
        <p:spPr>
          <a:xfrm>
            <a:off x="4037012" y="4869160"/>
            <a:ext cx="4490130" cy="5663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Знаменитые дубовые рощи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Чувашии. 1964 г. </a:t>
            </a:r>
          </a:p>
          <a:p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ГИА ЧР. Коллекция фотодокументов. № 02975</a:t>
            </a:r>
            <a:endParaRPr lang="ru-RU" sz="1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16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sv\Рабочий стол\Обои для презентаций\5___\126 фоны для презентаций\Рисунок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4344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2013 – Год охраны окружающей среды</a:t>
            </a:r>
            <a:endParaRPr lang="ru-RU" sz="2400" b="1" dirty="0">
              <a:solidFill>
                <a:srgbClr val="00B050"/>
              </a:solidFill>
            </a:endParaRPr>
          </a:p>
        </p:txBody>
      </p:sp>
      <p:pic>
        <p:nvPicPr>
          <p:cNvPr id="3074" name="Picture 2" descr="C:\Documents and Settings\ssv\Рабочий стол\СИО_природа\29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7" y="1787573"/>
            <a:ext cx="4095329" cy="26680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7"/>
          <p:cNvSpPr txBox="1">
            <a:spLocks noGrp="1"/>
          </p:cNvSpPr>
          <p:nvPr>
            <p:ph type="subTitle" idx="1"/>
          </p:nvPr>
        </p:nvSpPr>
        <p:spPr>
          <a:xfrm>
            <a:off x="260647" y="4518875"/>
            <a:ext cx="4095329" cy="5663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Дубрава у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Чебоксар. 1969 г. </a:t>
            </a:r>
          </a:p>
          <a:p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ГИА ЧР. Коллекция фотодокументов. 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02982</a:t>
            </a:r>
          </a:p>
        </p:txBody>
      </p:sp>
      <p:sp>
        <p:nvSpPr>
          <p:cNvPr id="9" name="Подзаголовок 7"/>
          <p:cNvSpPr txBox="1">
            <a:spLocks/>
          </p:cNvSpPr>
          <p:nvPr/>
        </p:nvSpPr>
        <p:spPr>
          <a:xfrm>
            <a:off x="4355976" y="5445224"/>
            <a:ext cx="4689647" cy="8248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Заволжский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пейзаж.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Мариинско-Посадский район. 1968 г. </a:t>
            </a:r>
          </a:p>
          <a:p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ГИА ЧР. Коллекция фотодокументов. 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03407</a:t>
            </a:r>
          </a:p>
        </p:txBody>
      </p:sp>
      <p:pic>
        <p:nvPicPr>
          <p:cNvPr id="3077" name="Picture 5" descr="C:\Documents and Settings\ssv\Рабочий стол\СИО_природа\34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515" y="2601104"/>
            <a:ext cx="4338965" cy="28441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06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3720</TotalTime>
  <Words>1097</Words>
  <Application>Microsoft Office PowerPoint</Application>
  <PresentationFormat>Экран (4:3)</PresentationFormat>
  <Paragraphs>187</Paragraphs>
  <Slides>35</Slides>
  <Notes>6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0" baseType="lpstr">
      <vt:lpstr>Arial</vt:lpstr>
      <vt:lpstr>Calibri</vt:lpstr>
      <vt:lpstr>Comic Sans MS</vt:lpstr>
      <vt:lpstr>Times New Roman</vt:lpstr>
      <vt:lpstr>Тема Office</vt:lpstr>
      <vt:lpstr>2013 – Год охраны окружающей среды</vt:lpstr>
      <vt:lpstr>2013 – Год охраны окружающей среды</vt:lpstr>
      <vt:lpstr>2013 – Год охраны окружающей среды</vt:lpstr>
      <vt:lpstr>2013 – Год охраны окружающей среды</vt:lpstr>
      <vt:lpstr>2013 – Год охраны окружающей среды</vt:lpstr>
      <vt:lpstr>2013 – Год охраны окружающей среды</vt:lpstr>
      <vt:lpstr>2013 – Год охраны окружающей среды</vt:lpstr>
      <vt:lpstr>2013 – Год охраны окружающей среды</vt:lpstr>
      <vt:lpstr>2013 – Год охраны окружающей среды</vt:lpstr>
      <vt:lpstr>2013 – Год охраны окружающей среды</vt:lpstr>
      <vt:lpstr>2013 – Год охраны окружающей среды</vt:lpstr>
      <vt:lpstr>2013 – Год охраны окружающей среды</vt:lpstr>
      <vt:lpstr>2013 – Год охраны окружающей среды</vt:lpstr>
      <vt:lpstr>2013 – Год охраны окружающей среды</vt:lpstr>
      <vt:lpstr>2013 – Год охраны окружающей среды</vt:lpstr>
      <vt:lpstr>2013 – Год охраны окружающей среды</vt:lpstr>
      <vt:lpstr>2013 – Год охраны окружающей среды</vt:lpstr>
      <vt:lpstr>2013 – Год охраны окружающей среды</vt:lpstr>
      <vt:lpstr>2013 – Год охраны окружающей среды</vt:lpstr>
      <vt:lpstr>2013 – Год охраны окружающей среды</vt:lpstr>
      <vt:lpstr>2013 – Год охраны окружающей среды</vt:lpstr>
      <vt:lpstr>2013 – Год охраны окружающей среды</vt:lpstr>
      <vt:lpstr>2013 – Год охраны окружающей среды</vt:lpstr>
      <vt:lpstr>2013 – Год охраны окружающей среды</vt:lpstr>
      <vt:lpstr>2013 – Год охраны окружающей среды</vt:lpstr>
      <vt:lpstr>2013 – Год охраны окружающей среды</vt:lpstr>
      <vt:lpstr>2013 – Год охраны окружающей среды</vt:lpstr>
      <vt:lpstr>2013 – Год охраны окружающей среды</vt:lpstr>
      <vt:lpstr>2013 – Год охраны окружающей среды</vt:lpstr>
      <vt:lpstr>2013 – Год охраны окружающей среды</vt:lpstr>
      <vt:lpstr>2013 – Год охраны окружающей среды</vt:lpstr>
      <vt:lpstr>2013 – Год охраны окружающей среды</vt:lpstr>
      <vt:lpstr>2013 – Год охраны окружающей среды</vt:lpstr>
      <vt:lpstr>2013 – Год охраны окружающей среды</vt:lpstr>
      <vt:lpstr>2013 – Год охраны окружающей среды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2013 – Год охраны окружающей среды</dc:title>
  <cp:lastModifiedBy>User02</cp:lastModifiedBy>
  <cp:revision>143</cp:revision>
  <dcterms:modified xsi:type="dcterms:W3CDTF">2013-11-25T11:16:29Z</dcterms:modified>
</cp:coreProperties>
</file>